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9" r:id="rId9"/>
    <p:sldId id="266" r:id="rId10"/>
    <p:sldId id="267" r:id="rId11"/>
    <p:sldId id="268" r:id="rId12"/>
    <p:sldId id="257" r:id="rId13"/>
    <p:sldId id="25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A5E4066-048D-49EC-A279-229E0308EBE7}" type="datetimeFigureOut">
              <a:rPr lang="en-US" smtClean="0"/>
              <a:pPr/>
              <a:t>3/4/2013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3CF6DD6-944E-4540-B34C-C51AD7F2D7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5E4066-048D-49EC-A279-229E0308EBE7}" type="datetimeFigureOut">
              <a:rPr lang="en-US" smtClean="0"/>
              <a:pPr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CF6DD6-944E-4540-B34C-C51AD7F2D7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5E4066-048D-49EC-A279-229E0308EBE7}" type="datetimeFigureOut">
              <a:rPr lang="en-US" smtClean="0"/>
              <a:pPr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CF6DD6-944E-4540-B34C-C51AD7F2D7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5E4066-048D-49EC-A279-229E0308EBE7}" type="datetimeFigureOut">
              <a:rPr lang="en-US" smtClean="0"/>
              <a:pPr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CF6DD6-944E-4540-B34C-C51AD7F2D77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5E4066-048D-49EC-A279-229E0308EBE7}" type="datetimeFigureOut">
              <a:rPr lang="en-US" smtClean="0"/>
              <a:pPr/>
              <a:t>3/4/2013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CF6DD6-944E-4540-B34C-C51AD7F2D77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5E4066-048D-49EC-A279-229E0308EBE7}" type="datetimeFigureOut">
              <a:rPr lang="en-US" smtClean="0"/>
              <a:pPr/>
              <a:t>3/4/2013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CF6DD6-944E-4540-B34C-C51AD7F2D77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5E4066-048D-49EC-A279-229E0308EBE7}" type="datetimeFigureOut">
              <a:rPr lang="en-US" smtClean="0"/>
              <a:pPr/>
              <a:t>3/4/2013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CF6DD6-944E-4540-B34C-C51AD7F2D7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5E4066-048D-49EC-A279-229E0308EBE7}" type="datetimeFigureOut">
              <a:rPr lang="en-US" smtClean="0"/>
              <a:pPr/>
              <a:t>3/4/2013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CF6DD6-944E-4540-B34C-C51AD7F2D77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5E4066-048D-49EC-A279-229E0308EBE7}" type="datetimeFigureOut">
              <a:rPr lang="en-US" smtClean="0"/>
              <a:pPr/>
              <a:t>3/4/2013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CF6DD6-944E-4540-B34C-C51AD7F2D7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A5E4066-048D-49EC-A279-229E0308EBE7}" type="datetimeFigureOut">
              <a:rPr lang="en-US" smtClean="0"/>
              <a:pPr/>
              <a:t>3/4/2013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CF6DD6-944E-4540-B34C-C51AD7F2D7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A5E4066-048D-49EC-A279-229E0308EBE7}" type="datetimeFigureOut">
              <a:rPr lang="en-US" smtClean="0"/>
              <a:pPr/>
              <a:t>3/4/2013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3CF6DD6-944E-4540-B34C-C51AD7F2D77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A5E4066-048D-49EC-A279-229E0308EBE7}" type="datetimeFigureOut">
              <a:rPr lang="en-US" smtClean="0"/>
              <a:pPr/>
              <a:t>3/4/2013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3CF6DD6-944E-4540-B34C-C51AD7F2D7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QRI &amp; Preparing for our Site Visits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Rdg</a:t>
            </a:r>
            <a:r>
              <a:rPr lang="en-US" dirty="0" smtClean="0"/>
              <a:t> 4402</a:t>
            </a:r>
          </a:p>
          <a:p>
            <a:r>
              <a:rPr lang="en-US" dirty="0" smtClean="0"/>
              <a:t>March 4 &amp; March 6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7: Prior Knowledge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8: Passages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What materials should we bring?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assessments should we bring?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Preparing for our Site Visits to Bishop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What instructional activities will you implement if: </a:t>
            </a:r>
          </a:p>
          <a:p>
            <a:pPr lvl="1"/>
            <a:r>
              <a:rPr lang="en-US" dirty="0" smtClean="0"/>
              <a:t>the child has an issue with attitude/emotion we can</a:t>
            </a:r>
          </a:p>
          <a:p>
            <a:pPr lvl="1"/>
            <a:r>
              <a:rPr lang="en-US" dirty="0" smtClean="0"/>
              <a:t>the child has an issue with PA? </a:t>
            </a:r>
          </a:p>
          <a:p>
            <a:pPr lvl="1"/>
            <a:r>
              <a:rPr lang="en-US" dirty="0" smtClean="0"/>
              <a:t>The child has an issue with processing speed/rapid naming? </a:t>
            </a:r>
          </a:p>
          <a:p>
            <a:pPr lvl="1"/>
            <a:r>
              <a:rPr lang="en-US" dirty="0" smtClean="0"/>
              <a:t>The child has an issue with working memory?</a:t>
            </a:r>
          </a:p>
          <a:p>
            <a:pPr lvl="1"/>
            <a:r>
              <a:rPr lang="en-US" dirty="0" smtClean="0"/>
              <a:t>the child has an issue with decoding/spelling regular words? </a:t>
            </a:r>
          </a:p>
          <a:p>
            <a:pPr lvl="1"/>
            <a:r>
              <a:rPr lang="en-US" dirty="0" smtClean="0"/>
              <a:t>the child has an issue with reading fluency?</a:t>
            </a:r>
          </a:p>
          <a:p>
            <a:pPr lvl="1"/>
            <a:r>
              <a:rPr lang="en-US" dirty="0" smtClean="0"/>
              <a:t>the child has an issue with written expression? 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Ideas (i.e. answers) for most of these questions can be found on the wiki – the wiki is a good place to start and is in no way exhaustive or “the only way”!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Connecting Assessment and Instruction: Reviewing what we’ve learned so far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Word lists</a:t>
            </a:r>
          </a:p>
          <a:p>
            <a:r>
              <a:rPr lang="en-US" dirty="0" smtClean="0"/>
              <a:t>Increasing use of expository text and literature</a:t>
            </a:r>
          </a:p>
          <a:p>
            <a:r>
              <a:rPr lang="en-US" dirty="0" smtClean="0"/>
              <a:t>Use or Purposes – p 4 (our focus is 1 and 2) </a:t>
            </a:r>
          </a:p>
          <a:p>
            <a:r>
              <a:rPr lang="en-US" dirty="0" smtClean="0"/>
              <a:t>4 measures of comprehension</a:t>
            </a:r>
          </a:p>
          <a:p>
            <a:pPr lvl="1"/>
            <a:r>
              <a:rPr lang="en-US" dirty="0" smtClean="0"/>
              <a:t>Retelling</a:t>
            </a:r>
          </a:p>
          <a:p>
            <a:pPr lvl="1"/>
            <a:r>
              <a:rPr lang="en-US" dirty="0" smtClean="0"/>
              <a:t>Questions (implicit/explicit)</a:t>
            </a:r>
          </a:p>
          <a:p>
            <a:pPr lvl="1"/>
            <a:r>
              <a:rPr lang="en-US" dirty="0" smtClean="0"/>
              <a:t>Look-Backs</a:t>
            </a:r>
          </a:p>
          <a:p>
            <a:pPr lvl="1"/>
            <a:r>
              <a:rPr lang="en-US" dirty="0" smtClean="0"/>
              <a:t>Think Alouds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QRI-5 Chapter 1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Process of learning to read – similar to our graphic</a:t>
            </a:r>
          </a:p>
          <a:p>
            <a:r>
              <a:rPr lang="en-US" dirty="0" smtClean="0"/>
              <a:t>Factors related to word ID</a:t>
            </a:r>
          </a:p>
          <a:p>
            <a:pPr lvl="1"/>
            <a:r>
              <a:rPr lang="en-US" dirty="0" smtClean="0"/>
              <a:t>Speed</a:t>
            </a:r>
          </a:p>
          <a:p>
            <a:pPr lvl="1"/>
            <a:r>
              <a:rPr lang="en-US" dirty="0" smtClean="0"/>
              <a:t>Automaticity</a:t>
            </a:r>
          </a:p>
          <a:p>
            <a:pPr lvl="1"/>
            <a:r>
              <a:rPr lang="en-US" dirty="0" smtClean="0"/>
              <a:t>Letter-sound correspondence</a:t>
            </a:r>
          </a:p>
          <a:p>
            <a:r>
              <a:rPr lang="en-US" dirty="0" smtClean="0"/>
              <a:t>Factors related to reading comp</a:t>
            </a:r>
          </a:p>
          <a:p>
            <a:pPr lvl="1"/>
            <a:r>
              <a:rPr lang="en-US" dirty="0" smtClean="0"/>
              <a:t>Text structure (narrative v expository)</a:t>
            </a:r>
          </a:p>
          <a:p>
            <a:pPr lvl="1"/>
            <a:r>
              <a:rPr lang="en-US" dirty="0" smtClean="0"/>
              <a:t>Prior knowledge</a:t>
            </a:r>
          </a:p>
          <a:p>
            <a:pPr lvl="1"/>
            <a:r>
              <a:rPr lang="en-US" dirty="0" smtClean="0"/>
              <a:t>Oral and silent</a:t>
            </a:r>
          </a:p>
          <a:p>
            <a:pPr lvl="1"/>
            <a:r>
              <a:rPr lang="en-US" dirty="0" smtClean="0"/>
              <a:t>Questions v looking back</a:t>
            </a:r>
          </a:p>
          <a:p>
            <a:pPr lvl="1"/>
            <a:r>
              <a:rPr lang="en-US" dirty="0" smtClean="0"/>
              <a:t>Retelling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QRI Chapter 2: Research base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get a level: based on various </a:t>
            </a:r>
            <a:r>
              <a:rPr lang="en-US" dirty="0" err="1" smtClean="0"/>
              <a:t>readibility</a:t>
            </a:r>
            <a:r>
              <a:rPr lang="en-US" dirty="0" smtClean="0"/>
              <a:t> formulas that look at word difficulty as a combination of: </a:t>
            </a:r>
          </a:p>
          <a:p>
            <a:pPr lvl="1"/>
            <a:r>
              <a:rPr lang="en-US" dirty="0" smtClean="0"/>
              <a:t>Frequency</a:t>
            </a:r>
          </a:p>
          <a:p>
            <a:pPr lvl="1"/>
            <a:r>
              <a:rPr lang="en-US" dirty="0" smtClean="0"/>
              <a:t>length</a:t>
            </a:r>
          </a:p>
          <a:p>
            <a:r>
              <a:rPr lang="en-US" dirty="0" smtClean="0"/>
              <a:t>Allington, “even a ballpark estimate is better than none at all”</a:t>
            </a:r>
          </a:p>
          <a:p>
            <a:r>
              <a:rPr lang="en-US" dirty="0" smtClean="0"/>
              <a:t>For RTI as a formative assessment to track growth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QRI Chapter 2: Why we use an IRI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Think/Pair/Share: </a:t>
            </a:r>
          </a:p>
          <a:p>
            <a:r>
              <a:rPr lang="en-US" dirty="0" smtClean="0"/>
              <a:t>Independent level</a:t>
            </a:r>
          </a:p>
          <a:p>
            <a:r>
              <a:rPr lang="en-US" dirty="0" smtClean="0"/>
              <a:t>Instructional level</a:t>
            </a:r>
          </a:p>
          <a:p>
            <a:r>
              <a:rPr lang="en-US" dirty="0" smtClean="0"/>
              <a:t>Frustration level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QRI Chapter 3: What the levels mean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Individual reading level</a:t>
            </a:r>
          </a:p>
          <a:p>
            <a:r>
              <a:rPr lang="en-US" dirty="0" smtClean="0"/>
              <a:t>Group reading level</a:t>
            </a:r>
          </a:p>
          <a:p>
            <a:r>
              <a:rPr lang="en-US" b="1" dirty="0" smtClean="0"/>
              <a:t>RTI – as formative assessment and as intervention instruction guide</a:t>
            </a:r>
          </a:p>
          <a:p>
            <a:pPr lvl="1"/>
            <a:r>
              <a:rPr lang="en-US" dirty="0" smtClean="0"/>
              <a:t>Accuracy (miscue types)</a:t>
            </a:r>
          </a:p>
          <a:p>
            <a:pPr lvl="1"/>
            <a:r>
              <a:rPr lang="en-US" dirty="0" smtClean="0"/>
              <a:t>Automaticity</a:t>
            </a:r>
          </a:p>
          <a:p>
            <a:pPr lvl="1"/>
            <a:r>
              <a:rPr lang="en-US" dirty="0" smtClean="0"/>
              <a:t>Isolation v context</a:t>
            </a:r>
          </a:p>
          <a:p>
            <a:pPr lvl="1"/>
            <a:r>
              <a:rPr lang="en-US" dirty="0" smtClean="0"/>
              <a:t>Text structure differences</a:t>
            </a:r>
          </a:p>
          <a:p>
            <a:pPr lvl="1"/>
            <a:r>
              <a:rPr lang="en-US" dirty="0" smtClean="0"/>
              <a:t>Oral v silent</a:t>
            </a:r>
          </a:p>
          <a:p>
            <a:pPr lvl="1"/>
            <a:r>
              <a:rPr lang="en-US" dirty="0" smtClean="0"/>
              <a:t>Familiar v unfamiliar</a:t>
            </a:r>
          </a:p>
          <a:p>
            <a:pPr lvl="1"/>
            <a:r>
              <a:rPr lang="en-US" dirty="0" smtClean="0"/>
              <a:t>Look back effectiveness</a:t>
            </a:r>
          </a:p>
          <a:p>
            <a:pPr lvl="1"/>
            <a:r>
              <a:rPr lang="en-US" dirty="0" smtClean="0"/>
              <a:t>Comprehension strategies (use think </a:t>
            </a:r>
            <a:r>
              <a:rPr lang="en-US" dirty="0" err="1" smtClean="0"/>
              <a:t>alouds</a:t>
            </a:r>
            <a:r>
              <a:rPr lang="en-US" dirty="0" smtClean="0"/>
              <a:t>)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b="1" dirty="0" smtClean="0"/>
              <a:t>Verification of Suspected Problem</a:t>
            </a:r>
          </a:p>
          <a:p>
            <a:pPr lvl="1"/>
            <a:r>
              <a:rPr lang="en-US" dirty="0" smtClean="0"/>
              <a:t>Expository text</a:t>
            </a:r>
          </a:p>
          <a:p>
            <a:pPr lvl="1"/>
            <a:r>
              <a:rPr lang="en-US" dirty="0" smtClean="0"/>
              <a:t>Unfamiliar topics</a:t>
            </a:r>
          </a:p>
          <a:p>
            <a:pPr lvl="1"/>
            <a:r>
              <a:rPr lang="en-US" dirty="0" smtClean="0"/>
              <a:t>Silent reading comp</a:t>
            </a:r>
          </a:p>
          <a:p>
            <a:pPr lvl="1"/>
            <a:r>
              <a:rPr lang="en-US" dirty="0" smtClean="0"/>
              <a:t>Note-taking</a:t>
            </a:r>
          </a:p>
          <a:p>
            <a:pPr lvl="1"/>
            <a:r>
              <a:rPr lang="en-US" dirty="0" smtClean="0"/>
              <a:t>Recall </a:t>
            </a:r>
          </a:p>
          <a:p>
            <a:pPr lvl="2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4: Uses of QRI-5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Clip 1 –  prediction/concept questions</a:t>
            </a:r>
          </a:p>
          <a:p>
            <a:r>
              <a:rPr lang="en-US" dirty="0" smtClean="0"/>
              <a:t>Clip 2 - retelling</a:t>
            </a:r>
          </a:p>
          <a:p>
            <a:r>
              <a:rPr lang="en-US" dirty="0" smtClean="0"/>
              <a:t>Clip 3 – look backs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Audio Scoring Practice Session for Pam (Amelia Earhart – level 4)</a:t>
            </a:r>
          </a:p>
          <a:p>
            <a:r>
              <a:rPr lang="en-US" dirty="0" smtClean="0"/>
              <a:t>Audio Scoring Practice Session for Cynthia (A Birthday for Rosa – level 3)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5: General Scoring (with AV examples)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p 467-469</a:t>
            </a:r>
          </a:p>
          <a:p>
            <a:r>
              <a:rPr lang="en-US" dirty="0" smtClean="0"/>
              <a:t>Mark FP and grade levels at top of assessor texts</a:t>
            </a:r>
          </a:p>
          <a:p>
            <a:r>
              <a:rPr lang="en-US" dirty="0" smtClean="0"/>
              <a:t>Then match to correlation (provides a more thorough match)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Correlating passages to FP/Grade levels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p 44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6: Word Lists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43</TotalTime>
  <Words>474</Words>
  <Application>Microsoft Office PowerPoint</Application>
  <PresentationFormat>On-screen Show (4:3)</PresentationFormat>
  <Paragraphs>88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THE QRI &amp; Preparing for our Site Visits</vt:lpstr>
      <vt:lpstr>Review of QRI-5 Chapter 1</vt:lpstr>
      <vt:lpstr>QRI Chapter 2: Research base</vt:lpstr>
      <vt:lpstr>QRI Chapter 2: Why we use an IRI</vt:lpstr>
      <vt:lpstr>QRI Chapter 3: What the levels mean</vt:lpstr>
      <vt:lpstr>Chapter 4: Uses of QRI-5</vt:lpstr>
      <vt:lpstr>Chapter 5: General Scoring (with AV examples)</vt:lpstr>
      <vt:lpstr>Correlating passages to FP/Grade levels</vt:lpstr>
      <vt:lpstr>Chapter 6: Word Lists</vt:lpstr>
      <vt:lpstr>Chapter 7: Prior Knowledge</vt:lpstr>
      <vt:lpstr>Chapter 8: Passages</vt:lpstr>
      <vt:lpstr>Preparing for our Site Visits to Bishop</vt:lpstr>
      <vt:lpstr>Connecting Assessment and Instruction: Reviewing what we’ve learned so far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Kary</dc:creator>
  <cp:lastModifiedBy>Kary Johnson</cp:lastModifiedBy>
  <cp:revision>5</cp:revision>
  <dcterms:created xsi:type="dcterms:W3CDTF">2013-02-27T00:44:59Z</dcterms:created>
  <dcterms:modified xsi:type="dcterms:W3CDTF">2013-03-04T18:03:24Z</dcterms:modified>
</cp:coreProperties>
</file>